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6272FF-E796-4D14-8C30-3A2D0F46FC69}"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272FF-E796-4D14-8C30-3A2D0F46FC69}"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272FF-E796-4D14-8C30-3A2D0F46FC69}"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272FF-E796-4D14-8C30-3A2D0F46FC69}"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6272FF-E796-4D14-8C30-3A2D0F46FC69}" type="datetimeFigureOut">
              <a:rPr lang="en-US" smtClean="0"/>
              <a:pPr/>
              <a:t>7/10/2017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272FF-E796-4D14-8C30-3A2D0F46FC69}"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272FF-E796-4D14-8C30-3A2D0F46FC69}" type="datetimeFigureOut">
              <a:rPr lang="en-US" smtClean="0"/>
              <a:pPr/>
              <a:t>7/10/2017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272FF-E796-4D14-8C30-3A2D0F46FC69}" type="datetimeFigureOut">
              <a:rPr lang="en-US" smtClean="0"/>
              <a:pPr/>
              <a:t>7/10/2017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272FF-E796-4D14-8C30-3A2D0F46FC69}" type="datetimeFigureOut">
              <a:rPr lang="en-US" smtClean="0"/>
              <a:pPr/>
              <a:t>7/10/2017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272FF-E796-4D14-8C30-3A2D0F46FC69}"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272FF-E796-4D14-8C30-3A2D0F46FC69}" type="datetimeFigureOut">
              <a:rPr lang="en-US" smtClean="0"/>
              <a:pPr/>
              <a:t>7/10/2017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70167-64F6-4B1A-8596-ACDEB57E11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272FF-E796-4D14-8C30-3A2D0F46FC69}" type="datetimeFigureOut">
              <a:rPr lang="en-US" smtClean="0"/>
              <a:pPr/>
              <a:t>7/10/2017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70167-64F6-4B1A-8596-ACDEB57E11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rmAutofit/>
          </a:bodyPr>
          <a:lstStyle/>
          <a:p>
            <a:r>
              <a:rPr lang="en-US" sz="6000" b="1" dirty="0" smtClean="0">
                <a:effectLst>
                  <a:outerShdw blurRad="50800" dist="50800" dir="5400000" algn="ctr" rotWithShape="0">
                    <a:schemeClr val="bg1"/>
                  </a:outerShdw>
                </a:effectLst>
                <a:latin typeface="Garamond" pitchFamily="18" charset="0"/>
              </a:rPr>
              <a:t>Conclusions</a:t>
            </a:r>
            <a:endParaRPr lang="en-US" sz="6000" b="1" dirty="0">
              <a:effectLst>
                <a:outerShdw blurRad="50800" dist="50800" dir="5400000" algn="ctr" rotWithShape="0">
                  <a:schemeClr val="bg1"/>
                </a:outerShdw>
              </a:effectLst>
              <a:latin typeface="Garamond" pitchFamily="18" charset="0"/>
            </a:endParaRPr>
          </a:p>
        </p:txBody>
      </p:sp>
      <p:pic>
        <p:nvPicPr>
          <p:cNvPr id="4" name="Picture 3" descr="7--SnyderTalk logo 300.png"/>
          <p:cNvPicPr>
            <a:picLocks noChangeAspect="1"/>
          </p:cNvPicPr>
          <p:nvPr/>
        </p:nvPicPr>
        <p:blipFill>
          <a:blip r:embed="rId2" cstate="print"/>
          <a:stretch>
            <a:fillRect/>
          </a:stretch>
        </p:blipFill>
        <p:spPr>
          <a:xfrm>
            <a:off x="228601" y="228601"/>
            <a:ext cx="2514600" cy="11584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87575"/>
            <a:ext cx="9144000" cy="1470025"/>
          </a:xfrm>
        </p:spPr>
        <p:txBody>
          <a:bodyPr>
            <a:normAutofit fontScale="90000"/>
          </a:bodyPr>
          <a:lstStyle/>
          <a:p>
            <a:r>
              <a:rPr lang="en-US" b="1" dirty="0" smtClean="0">
                <a:effectLst>
                  <a:outerShdw blurRad="50800" dist="50800" dir="5400000" algn="ctr" rotWithShape="0">
                    <a:schemeClr val="bg1"/>
                  </a:outerShdw>
                </a:effectLst>
                <a:latin typeface="Garamond" pitchFamily="18" charset="0"/>
              </a:rPr>
              <a:t>Number 9: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Yahweh’s people </a:t>
            </a:r>
            <a:r>
              <a:rPr lang="en-US" b="1" dirty="0" smtClean="0">
                <a:effectLst>
                  <a:outerShdw blurRad="50800" dist="50800" dir="5400000" algn="ctr" rotWithShape="0">
                    <a:schemeClr val="bg1"/>
                  </a:outerShdw>
                </a:effectLst>
                <a:latin typeface="Garamond" pitchFamily="18" charset="0"/>
              </a:rPr>
              <a:t>go where His </a:t>
            </a:r>
            <a:r>
              <a:rPr lang="en-US" b="1" dirty="0" smtClean="0">
                <a:effectLst>
                  <a:outerShdw blurRad="50800" dist="50800" dir="5400000" algn="ctr" rotWithShape="0">
                    <a:schemeClr val="bg1"/>
                  </a:outerShdw>
                </a:effectLst>
                <a:latin typeface="Garamond" pitchFamily="18" charset="0"/>
              </a:rPr>
              <a:t>Spirit leads them.</a:t>
            </a:r>
            <a:endParaRPr lang="en-US" b="1" dirty="0">
              <a:effectLst>
                <a:outerShdw blurRad="50800" dist="50800" dir="5400000" algn="ctr" rotWithShape="0">
                  <a:schemeClr val="bg1"/>
                </a:outerShdw>
              </a:effectLst>
              <a:latin typeface="Garamond" pitchFamily="18" charset="0"/>
            </a:endParaRPr>
          </a:p>
        </p:txBody>
      </p:sp>
      <p:sp>
        <p:nvSpPr>
          <p:cNvPr id="3" name="Subtitle 2"/>
          <p:cNvSpPr>
            <a:spLocks noGrp="1"/>
          </p:cNvSpPr>
          <p:nvPr>
            <p:ph type="subTitle" idx="1"/>
          </p:nvPr>
        </p:nvSpPr>
        <p:spPr>
          <a:xfrm>
            <a:off x="228600" y="4419600"/>
            <a:ext cx="8686800" cy="1905000"/>
          </a:xfrm>
        </p:spPr>
        <p:txBody>
          <a:bodyPr>
            <a:noAutofit/>
          </a:bodyPr>
          <a:lstStyle/>
          <a:p>
            <a:r>
              <a:rPr lang="en-US" dirty="0" smtClean="0">
                <a:solidFill>
                  <a:schemeClr val="tx1"/>
                </a:solidFill>
                <a:effectLst>
                  <a:outerShdw blurRad="50800" dist="50800" dir="5400000" algn="ctr" rotWithShape="0">
                    <a:schemeClr val="bg1"/>
                  </a:outerShdw>
                </a:effectLst>
                <a:latin typeface="Garamond" pitchFamily="18" charset="0"/>
              </a:rPr>
              <a:t>It’s called obedience. Our </a:t>
            </a:r>
            <a:r>
              <a:rPr lang="en-US" dirty="0">
                <a:solidFill>
                  <a:schemeClr val="tx1"/>
                </a:solidFill>
                <a:effectLst>
                  <a:outerShdw blurRad="50800" dist="50800" dir="5400000" algn="ctr" rotWithShape="0">
                    <a:schemeClr val="bg1"/>
                  </a:outerShdw>
                </a:effectLst>
                <a:latin typeface="Garamond" pitchFamily="18" charset="0"/>
              </a:rPr>
              <a:t>thoughts and actions are </a:t>
            </a:r>
            <a:r>
              <a:rPr lang="en-US" dirty="0" smtClean="0">
                <a:solidFill>
                  <a:schemeClr val="tx1"/>
                </a:solidFill>
                <a:effectLst>
                  <a:outerShdw blurRad="50800" dist="50800" dir="5400000" algn="ctr" rotWithShape="0">
                    <a:schemeClr val="bg1"/>
                  </a:outerShdw>
                </a:effectLst>
                <a:latin typeface="Garamond" pitchFamily="18" charset="0"/>
              </a:rPr>
              <a:t>aligned </a:t>
            </a:r>
            <a:r>
              <a:rPr lang="en-US" dirty="0">
                <a:solidFill>
                  <a:schemeClr val="tx1"/>
                </a:solidFill>
                <a:effectLst>
                  <a:outerShdw blurRad="50800" dist="50800" dir="5400000" algn="ctr" rotWithShape="0">
                    <a:schemeClr val="bg1"/>
                  </a:outerShdw>
                </a:effectLst>
                <a:latin typeface="Garamond" pitchFamily="18" charset="0"/>
              </a:rPr>
              <a:t>with Yahweh’s will.  </a:t>
            </a:r>
            <a:r>
              <a:rPr lang="en-US" dirty="0" smtClean="0">
                <a:solidFill>
                  <a:schemeClr val="tx1"/>
                </a:solidFill>
                <a:effectLst>
                  <a:outerShdw blurRad="50800" dist="50800" dir="5400000" algn="ctr" rotWithShape="0">
                    <a:schemeClr val="bg1"/>
                  </a:outerShdw>
                </a:effectLst>
                <a:latin typeface="Garamond" pitchFamily="18" charset="0"/>
              </a:rPr>
              <a:t>A.K.A. “</a:t>
            </a:r>
            <a:r>
              <a:rPr lang="en-US" dirty="0">
                <a:solidFill>
                  <a:schemeClr val="tx1"/>
                </a:solidFill>
                <a:effectLst>
                  <a:outerShdw blurRad="50800" dist="50800" dir="5400000" algn="ctr" rotWithShape="0">
                    <a:schemeClr val="bg1"/>
                  </a:outerShdw>
                </a:effectLst>
                <a:latin typeface="Garamond" pitchFamily="18" charset="0"/>
              </a:rPr>
              <a:t>sanctification”.  It’s a process </a:t>
            </a:r>
            <a:r>
              <a:rPr lang="en-US" dirty="0" smtClean="0">
                <a:solidFill>
                  <a:schemeClr val="tx1"/>
                </a:solidFill>
                <a:effectLst>
                  <a:outerShdw blurRad="50800" dist="50800" dir="5400000" algn="ctr" rotWithShape="0">
                    <a:schemeClr val="bg1"/>
                  </a:outerShdw>
                </a:effectLst>
                <a:latin typeface="Garamond" pitchFamily="18" charset="0"/>
              </a:rPr>
              <a:t>that plays </a:t>
            </a:r>
            <a:r>
              <a:rPr lang="en-US" dirty="0">
                <a:solidFill>
                  <a:schemeClr val="tx1"/>
                </a:solidFill>
                <a:effectLst>
                  <a:outerShdw blurRad="50800" dist="50800" dir="5400000" algn="ctr" rotWithShape="0">
                    <a:schemeClr val="bg1"/>
                  </a:outerShdw>
                </a:effectLst>
                <a:latin typeface="Garamond" pitchFamily="18" charset="0"/>
              </a:rPr>
              <a:t>out over time.</a:t>
            </a:r>
          </a:p>
        </p:txBody>
      </p:sp>
      <p:pic>
        <p:nvPicPr>
          <p:cNvPr id="4" name="Picture 3" descr="7--SnyderTalk logo 300.png"/>
          <p:cNvPicPr>
            <a:picLocks noChangeAspect="1"/>
          </p:cNvPicPr>
          <p:nvPr/>
        </p:nvPicPr>
        <p:blipFill>
          <a:blip r:embed="rId2" cstate="print"/>
          <a:stretch>
            <a:fillRect/>
          </a:stretch>
        </p:blipFill>
        <p:spPr>
          <a:xfrm>
            <a:off x="228601" y="228601"/>
            <a:ext cx="2895600" cy="13340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0"/>
            <a:ext cx="8686800" cy="1470025"/>
          </a:xfrm>
        </p:spPr>
        <p:txBody>
          <a:bodyPr>
            <a:noAutofit/>
          </a:bodyPr>
          <a:lstStyle/>
          <a:p>
            <a:r>
              <a:rPr lang="en-US" b="1" dirty="0" smtClean="0">
                <a:effectLst>
                  <a:outerShdw blurRad="50800" dist="50800" dir="5400000" algn="ctr" rotWithShape="0">
                    <a:schemeClr val="bg1"/>
                  </a:outerShdw>
                </a:effectLst>
                <a:latin typeface="Garamond" pitchFamily="18" charset="0"/>
              </a:rPr>
              <a:t>The things you don’t know don’t hurt you as much as the things you think you know that just aren’t so.</a:t>
            </a:r>
            <a:endParaRPr lang="en-US" b="1" dirty="0">
              <a:effectLst>
                <a:outerShdw blurRad="50800" dist="50800" dir="5400000" algn="ctr" rotWithShape="0">
                  <a:schemeClr val="bg1"/>
                </a:outerShdw>
              </a:effectLst>
              <a:latin typeface="Garamond" pitchFamily="18" charset="0"/>
            </a:endParaRPr>
          </a:p>
        </p:txBody>
      </p:sp>
      <p:pic>
        <p:nvPicPr>
          <p:cNvPr id="4" name="Picture 3" descr="7--SnyderTalk logo 300.png"/>
          <p:cNvPicPr>
            <a:picLocks noChangeAspect="1"/>
          </p:cNvPicPr>
          <p:nvPr/>
        </p:nvPicPr>
        <p:blipFill>
          <a:blip r:embed="rId2" cstate="print"/>
          <a:stretch>
            <a:fillRect/>
          </a:stretch>
        </p:blipFill>
        <p:spPr>
          <a:xfrm>
            <a:off x="228601" y="228601"/>
            <a:ext cx="2514600" cy="11584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Autofit/>
          </a:bodyPr>
          <a:lstStyle/>
          <a:p>
            <a:r>
              <a:rPr lang="en-US" sz="4800" b="1" dirty="0" smtClean="0">
                <a:effectLst>
                  <a:outerShdw blurRad="50800" dist="50800" dir="5400000" algn="ctr" rotWithShape="0">
                    <a:schemeClr val="bg1"/>
                  </a:outerShdw>
                </a:effectLst>
                <a:latin typeface="Garamond" pitchFamily="18" charset="0"/>
              </a:rPr>
              <a:t>Number 1: </a:t>
            </a:r>
            <a:r>
              <a:rPr lang="en-US" sz="4800" b="1" dirty="0" smtClean="0">
                <a:effectLst>
                  <a:outerShdw blurRad="50800" dist="50800" dir="5400000" algn="ctr" rotWithShape="0">
                    <a:schemeClr val="bg1"/>
                  </a:outerShdw>
                </a:effectLst>
                <a:latin typeface="Garamond" pitchFamily="18" charset="0"/>
              </a:rPr>
              <a:t/>
            </a:r>
            <a:br>
              <a:rPr lang="en-US" sz="4800" b="1" dirty="0" smtClean="0">
                <a:effectLst>
                  <a:outerShdw blurRad="50800" dist="50800" dir="5400000" algn="ctr" rotWithShape="0">
                    <a:schemeClr val="bg1"/>
                  </a:outerShdw>
                </a:effectLst>
                <a:latin typeface="Garamond" pitchFamily="18" charset="0"/>
              </a:rPr>
            </a:br>
            <a:r>
              <a:rPr lang="en-US" sz="4800" b="1" dirty="0" smtClean="0">
                <a:effectLst>
                  <a:outerShdw blurRad="50800" dist="50800" dir="5400000" algn="ctr" rotWithShape="0">
                    <a:schemeClr val="bg1"/>
                  </a:outerShdw>
                </a:effectLst>
                <a:latin typeface="Garamond" pitchFamily="18" charset="0"/>
              </a:rPr>
              <a:t>Y’shua </a:t>
            </a:r>
            <a:r>
              <a:rPr lang="en-US" sz="4800" b="1" dirty="0" smtClean="0">
                <a:effectLst>
                  <a:outerShdw blurRad="50800" dist="50800" dir="5400000" algn="ctr" rotWithShape="0">
                    <a:schemeClr val="bg1"/>
                  </a:outerShdw>
                </a:effectLst>
                <a:latin typeface="Garamond" pitchFamily="18" charset="0"/>
              </a:rPr>
              <a:t>is the Messiah.</a:t>
            </a:r>
            <a:endParaRPr lang="en-US" sz="4800" b="1" dirty="0">
              <a:effectLst>
                <a:outerShdw blurRad="50800" dist="50800" dir="5400000" algn="ctr" rotWithShape="0">
                  <a:schemeClr val="bg1"/>
                </a:outerShdw>
              </a:effectLst>
              <a:latin typeface="Garamond" pitchFamily="18" charset="0"/>
            </a:endParaRPr>
          </a:p>
        </p:txBody>
      </p:sp>
      <p:pic>
        <p:nvPicPr>
          <p:cNvPr id="4" name="Picture 3" descr="7--SnyderTalk logo 300.png"/>
          <p:cNvPicPr>
            <a:picLocks noChangeAspect="1"/>
          </p:cNvPicPr>
          <p:nvPr/>
        </p:nvPicPr>
        <p:blipFill>
          <a:blip r:embed="rId2" cstate="print"/>
          <a:stretch>
            <a:fillRect/>
          </a:stretch>
        </p:blipFill>
        <p:spPr>
          <a:xfrm>
            <a:off x="228600" y="228601"/>
            <a:ext cx="2811755" cy="1295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Autofit/>
          </a:bodyPr>
          <a:lstStyle/>
          <a:p>
            <a:r>
              <a:rPr lang="en-US" sz="4800" b="1" dirty="0" smtClean="0">
                <a:effectLst>
                  <a:outerShdw blurRad="50800" dist="50800" dir="5400000" algn="ctr" rotWithShape="0">
                    <a:schemeClr val="bg1"/>
                  </a:outerShdw>
                </a:effectLst>
                <a:latin typeface="Garamond" pitchFamily="18" charset="0"/>
              </a:rPr>
              <a:t>Number 2: </a:t>
            </a:r>
            <a:r>
              <a:rPr lang="en-US" sz="4800" b="1" dirty="0" smtClean="0">
                <a:effectLst>
                  <a:outerShdw blurRad="50800" dist="50800" dir="5400000" algn="ctr" rotWithShape="0">
                    <a:schemeClr val="bg1"/>
                  </a:outerShdw>
                </a:effectLst>
                <a:latin typeface="Garamond" pitchFamily="18" charset="0"/>
              </a:rPr>
              <a:t/>
            </a:r>
            <a:br>
              <a:rPr lang="en-US" sz="4800" b="1" dirty="0" smtClean="0">
                <a:effectLst>
                  <a:outerShdw blurRad="50800" dist="50800" dir="5400000" algn="ctr" rotWithShape="0">
                    <a:schemeClr val="bg1"/>
                  </a:outerShdw>
                </a:effectLst>
                <a:latin typeface="Garamond" pitchFamily="18" charset="0"/>
              </a:rPr>
            </a:br>
            <a:r>
              <a:rPr lang="en-US" sz="4800" b="1" dirty="0" smtClean="0">
                <a:effectLst>
                  <a:outerShdw blurRad="50800" dist="50800" dir="5400000" algn="ctr" rotWithShape="0">
                    <a:schemeClr val="bg1"/>
                  </a:outerShdw>
                </a:effectLst>
                <a:latin typeface="Garamond" pitchFamily="18" charset="0"/>
              </a:rPr>
              <a:t>The </a:t>
            </a:r>
            <a:r>
              <a:rPr lang="en-US" sz="4800" b="1" dirty="0">
                <a:effectLst>
                  <a:outerShdw blurRad="50800" dist="50800" dir="5400000" algn="ctr" rotWithShape="0">
                    <a:schemeClr val="bg1"/>
                  </a:outerShdw>
                </a:effectLst>
                <a:latin typeface="Garamond" pitchFamily="18" charset="0"/>
              </a:rPr>
              <a:t>Messiah is Yahweh.</a:t>
            </a:r>
          </a:p>
        </p:txBody>
      </p:sp>
      <p:pic>
        <p:nvPicPr>
          <p:cNvPr id="4" name="Picture 3" descr="7--SnyderTalk logo 300.png"/>
          <p:cNvPicPr>
            <a:picLocks noChangeAspect="1"/>
          </p:cNvPicPr>
          <p:nvPr/>
        </p:nvPicPr>
        <p:blipFill>
          <a:blip r:embed="rId2" cstate="print"/>
          <a:stretch>
            <a:fillRect/>
          </a:stretch>
        </p:blipFill>
        <p:spPr>
          <a:xfrm>
            <a:off x="228601" y="241258"/>
            <a:ext cx="2743200" cy="12638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63775"/>
            <a:ext cx="9144000" cy="1470025"/>
          </a:xfrm>
        </p:spPr>
        <p:txBody>
          <a:bodyPr>
            <a:noAutofit/>
          </a:bodyPr>
          <a:lstStyle/>
          <a:p>
            <a:r>
              <a:rPr lang="en-US" sz="4800" b="1" dirty="0" smtClean="0">
                <a:effectLst>
                  <a:outerShdw blurRad="50800" dist="50800" dir="5400000" algn="ctr" rotWithShape="0">
                    <a:schemeClr val="bg1"/>
                  </a:outerShdw>
                </a:effectLst>
                <a:latin typeface="Garamond" pitchFamily="18" charset="0"/>
              </a:rPr>
              <a:t>Number 3: </a:t>
            </a:r>
            <a:r>
              <a:rPr lang="en-US" sz="4800" b="1" dirty="0" smtClean="0">
                <a:effectLst>
                  <a:outerShdw blurRad="50800" dist="50800" dir="5400000" algn="ctr" rotWithShape="0">
                    <a:schemeClr val="bg1"/>
                  </a:outerShdw>
                </a:effectLst>
                <a:latin typeface="Garamond" pitchFamily="18" charset="0"/>
              </a:rPr>
              <a:t/>
            </a:r>
            <a:br>
              <a:rPr lang="en-US" sz="4800" b="1" dirty="0" smtClean="0">
                <a:effectLst>
                  <a:outerShdw blurRad="50800" dist="50800" dir="5400000" algn="ctr" rotWithShape="0">
                    <a:schemeClr val="bg1"/>
                  </a:outerShdw>
                </a:effectLst>
                <a:latin typeface="Garamond" pitchFamily="18" charset="0"/>
              </a:rPr>
            </a:br>
            <a:r>
              <a:rPr lang="en-US" sz="4800" b="1" dirty="0" smtClean="0">
                <a:effectLst>
                  <a:outerShdw blurRad="50800" dist="50800" dir="5400000" algn="ctr" rotWithShape="0">
                    <a:schemeClr val="bg1"/>
                  </a:outerShdw>
                </a:effectLst>
                <a:latin typeface="Garamond" pitchFamily="18" charset="0"/>
              </a:rPr>
              <a:t>True </a:t>
            </a:r>
            <a:r>
              <a:rPr lang="en-US" sz="4800" b="1" dirty="0">
                <a:effectLst>
                  <a:outerShdw blurRad="50800" dist="50800" dir="5400000" algn="ctr" rotWithShape="0">
                    <a:schemeClr val="bg1"/>
                  </a:outerShdw>
                </a:effectLst>
                <a:latin typeface="Garamond" pitchFamily="18" charset="0"/>
              </a:rPr>
              <a:t>Christianity isn’t a religion.</a:t>
            </a:r>
          </a:p>
        </p:txBody>
      </p:sp>
      <p:sp>
        <p:nvSpPr>
          <p:cNvPr id="3" name="Subtitle 2"/>
          <p:cNvSpPr>
            <a:spLocks noGrp="1"/>
          </p:cNvSpPr>
          <p:nvPr>
            <p:ph type="subTitle" idx="1"/>
          </p:nvPr>
        </p:nvSpPr>
        <p:spPr>
          <a:xfrm>
            <a:off x="152400" y="4495800"/>
            <a:ext cx="8839200" cy="1752600"/>
          </a:xfrm>
        </p:spPr>
        <p:txBody>
          <a:bodyPr>
            <a:normAutofit/>
          </a:bodyPr>
          <a:lstStyle/>
          <a:p>
            <a:r>
              <a:rPr lang="en-US" dirty="0" smtClean="0">
                <a:solidFill>
                  <a:schemeClr val="tx1"/>
                </a:solidFill>
                <a:effectLst>
                  <a:outerShdw blurRad="50800" dist="50800" dir="5400000" algn="ctr" rotWithShape="0">
                    <a:schemeClr val="bg1"/>
                  </a:outerShdw>
                </a:effectLst>
                <a:latin typeface="Garamond" pitchFamily="18" charset="0"/>
              </a:rPr>
              <a:t>Saving faith is the faith </a:t>
            </a:r>
            <a:r>
              <a:rPr lang="en-US" dirty="0">
                <a:solidFill>
                  <a:schemeClr val="tx1"/>
                </a:solidFill>
                <a:effectLst>
                  <a:outerShdw blurRad="50800" dist="50800" dir="5400000" algn="ctr" rotWithShape="0">
                    <a:schemeClr val="bg1"/>
                  </a:outerShdw>
                </a:effectLst>
                <a:latin typeface="Garamond" pitchFamily="18" charset="0"/>
              </a:rPr>
              <a:t>Abraham had.  </a:t>
            </a:r>
            <a:r>
              <a:rPr lang="en-US" dirty="0" smtClean="0">
                <a:solidFill>
                  <a:schemeClr val="tx1"/>
                </a:solidFill>
                <a:effectLst>
                  <a:outerShdw blurRad="50800" dist="50800" dir="5400000" algn="ctr" rotWithShape="0">
                    <a:schemeClr val="bg1"/>
                  </a:outerShdw>
                </a:effectLst>
                <a:latin typeface="Garamond" pitchFamily="18" charset="0"/>
              </a:rPr>
              <a:t>That </a:t>
            </a:r>
            <a:r>
              <a:rPr lang="en-US" dirty="0">
                <a:solidFill>
                  <a:schemeClr val="tx1"/>
                </a:solidFill>
                <a:effectLst>
                  <a:outerShdw blurRad="50800" dist="50800" dir="5400000" algn="ctr" rotWithShape="0">
                    <a:schemeClr val="bg1"/>
                  </a:outerShdw>
                </a:effectLst>
                <a:latin typeface="Garamond" pitchFamily="18" charset="0"/>
              </a:rPr>
              <a:t>means </a:t>
            </a:r>
            <a:r>
              <a:rPr lang="en-US" dirty="0" smtClean="0">
                <a:solidFill>
                  <a:schemeClr val="tx1"/>
                </a:solidFill>
                <a:effectLst>
                  <a:outerShdw blurRad="50800" dist="50800" dir="5400000" algn="ctr" rotWithShape="0">
                    <a:schemeClr val="bg1"/>
                  </a:outerShdw>
                </a:effectLst>
                <a:latin typeface="Garamond" pitchFamily="18" charset="0"/>
              </a:rPr>
              <a:t>true Christianity </a:t>
            </a:r>
            <a:r>
              <a:rPr lang="en-US" dirty="0">
                <a:solidFill>
                  <a:schemeClr val="tx1"/>
                </a:solidFill>
                <a:effectLst>
                  <a:outerShdw blurRad="50800" dist="50800" dir="5400000" algn="ctr" rotWithShape="0">
                    <a:schemeClr val="bg1"/>
                  </a:outerShdw>
                </a:effectLst>
                <a:latin typeface="Garamond" pitchFamily="18" charset="0"/>
              </a:rPr>
              <a:t>and </a:t>
            </a:r>
            <a:r>
              <a:rPr lang="en-US" dirty="0" smtClean="0">
                <a:solidFill>
                  <a:schemeClr val="tx1"/>
                </a:solidFill>
                <a:effectLst>
                  <a:outerShdw blurRad="50800" dist="50800" dir="5400000" algn="ctr" rotWithShape="0">
                    <a:schemeClr val="bg1"/>
                  </a:outerShdw>
                </a:effectLst>
                <a:latin typeface="Garamond" pitchFamily="18" charset="0"/>
              </a:rPr>
              <a:t>true Judaism </a:t>
            </a:r>
            <a:r>
              <a:rPr lang="en-US" dirty="0">
                <a:solidFill>
                  <a:schemeClr val="tx1"/>
                </a:solidFill>
                <a:effectLst>
                  <a:outerShdw blurRad="50800" dist="50800" dir="5400000" algn="ctr" rotWithShape="0">
                    <a:schemeClr val="bg1"/>
                  </a:outerShdw>
                </a:effectLst>
                <a:latin typeface="Garamond" pitchFamily="18" charset="0"/>
              </a:rPr>
              <a:t>are the same.</a:t>
            </a:r>
          </a:p>
        </p:txBody>
      </p:sp>
      <p:pic>
        <p:nvPicPr>
          <p:cNvPr id="4" name="Picture 3" descr="7--SnyderTalk logo 300.png"/>
          <p:cNvPicPr>
            <a:picLocks noChangeAspect="1"/>
          </p:cNvPicPr>
          <p:nvPr/>
        </p:nvPicPr>
        <p:blipFill>
          <a:blip r:embed="rId2" cstate="print"/>
          <a:stretch>
            <a:fillRect/>
          </a:stretch>
        </p:blipFill>
        <p:spPr>
          <a:xfrm>
            <a:off x="228601" y="228601"/>
            <a:ext cx="2514600" cy="115849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US" b="1" dirty="0" smtClean="0">
                <a:effectLst>
                  <a:outerShdw blurRad="50800" dist="50800" dir="5400000" algn="ctr" rotWithShape="0">
                    <a:schemeClr val="bg1"/>
                  </a:outerShdw>
                </a:effectLst>
                <a:latin typeface="Garamond" pitchFamily="18" charset="0"/>
              </a:rPr>
              <a:t>Number 4: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With </a:t>
            </a:r>
            <a:r>
              <a:rPr lang="en-US" b="1" dirty="0">
                <a:effectLst>
                  <a:outerShdw blurRad="50800" dist="50800" dir="5400000" algn="ctr" rotWithShape="0">
                    <a:schemeClr val="bg1"/>
                  </a:outerShdw>
                </a:effectLst>
                <a:latin typeface="Garamond" pitchFamily="18" charset="0"/>
              </a:rPr>
              <a:t>the likely exception of Revelation, the New Testament isn’t Scripture.</a:t>
            </a:r>
          </a:p>
        </p:txBody>
      </p:sp>
      <p:sp>
        <p:nvSpPr>
          <p:cNvPr id="3" name="Subtitle 2"/>
          <p:cNvSpPr>
            <a:spLocks noGrp="1"/>
          </p:cNvSpPr>
          <p:nvPr>
            <p:ph type="subTitle" idx="1"/>
          </p:nvPr>
        </p:nvSpPr>
        <p:spPr>
          <a:xfrm>
            <a:off x="304800" y="4114800"/>
            <a:ext cx="8610600" cy="2514600"/>
          </a:xfrm>
        </p:spPr>
        <p:txBody>
          <a:bodyPr>
            <a:normAutofit/>
          </a:bodyPr>
          <a:lstStyle/>
          <a:p>
            <a:r>
              <a:rPr lang="en-US" dirty="0" smtClean="0">
                <a:solidFill>
                  <a:schemeClr val="tx1"/>
                </a:solidFill>
                <a:effectLst>
                  <a:outerShdw blurRad="50800" dist="50800" dir="5400000" algn="ctr" rotWithShape="0">
                    <a:schemeClr val="bg1"/>
                  </a:outerShdw>
                </a:effectLst>
                <a:latin typeface="Garamond" pitchFamily="18" charset="0"/>
              </a:rPr>
              <a:t>New </a:t>
            </a:r>
            <a:r>
              <a:rPr lang="en-US" dirty="0">
                <a:solidFill>
                  <a:schemeClr val="tx1"/>
                </a:solidFill>
                <a:effectLst>
                  <a:outerShdw blurRad="50800" dist="50800" dir="5400000" algn="ctr" rotWithShape="0">
                    <a:schemeClr val="bg1"/>
                  </a:outerShdw>
                </a:effectLst>
                <a:latin typeface="Garamond" pitchFamily="18" charset="0"/>
              </a:rPr>
              <a:t>Testament writers didn’t present it as Scripture.  They wrote to show that Yahweh’s promises in the Tanach about the Messiah’s atoning sacrifice were fulfilled by Y’shua.  He is our Savior and Redeemer.</a:t>
            </a:r>
          </a:p>
        </p:txBody>
      </p:sp>
      <p:pic>
        <p:nvPicPr>
          <p:cNvPr id="4" name="Picture 3" descr="7--SnyderTalk logo 300.png"/>
          <p:cNvPicPr>
            <a:picLocks noChangeAspect="1"/>
          </p:cNvPicPr>
          <p:nvPr/>
        </p:nvPicPr>
        <p:blipFill>
          <a:blip r:embed="rId2" cstate="print"/>
          <a:stretch>
            <a:fillRect/>
          </a:stretch>
        </p:blipFill>
        <p:spPr>
          <a:xfrm>
            <a:off x="228601" y="228601"/>
            <a:ext cx="2667000" cy="12287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lstStyle/>
          <a:p>
            <a:r>
              <a:rPr lang="en-US" b="1" dirty="0" smtClean="0">
                <a:effectLst>
                  <a:outerShdw blurRad="50800" dist="50800" dir="5400000" algn="ctr" rotWithShape="0">
                    <a:schemeClr val="bg1"/>
                  </a:outerShdw>
                </a:effectLst>
                <a:latin typeface="Garamond" pitchFamily="18" charset="0"/>
              </a:rPr>
              <a:t>Number 5: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Yahweh’s </a:t>
            </a:r>
            <a:r>
              <a:rPr lang="en-US" b="1" dirty="0">
                <a:effectLst>
                  <a:outerShdw blurRad="50800" dist="50800" dir="5400000" algn="ctr" rotWithShape="0">
                    <a:schemeClr val="bg1"/>
                  </a:outerShdw>
                </a:effectLst>
                <a:latin typeface="Garamond" pitchFamily="18" charset="0"/>
              </a:rPr>
              <a:t>Law is still in effect.</a:t>
            </a:r>
          </a:p>
        </p:txBody>
      </p:sp>
      <p:pic>
        <p:nvPicPr>
          <p:cNvPr id="4" name="Picture 3" descr="7--SnyderTalk logo 300.png"/>
          <p:cNvPicPr>
            <a:picLocks noChangeAspect="1"/>
          </p:cNvPicPr>
          <p:nvPr/>
        </p:nvPicPr>
        <p:blipFill>
          <a:blip r:embed="rId2" cstate="print"/>
          <a:stretch>
            <a:fillRect/>
          </a:stretch>
        </p:blipFill>
        <p:spPr>
          <a:xfrm>
            <a:off x="228601" y="228601"/>
            <a:ext cx="3048000" cy="14042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fontScale="90000"/>
          </a:bodyPr>
          <a:lstStyle/>
          <a:p>
            <a:r>
              <a:rPr lang="en-US" b="1" dirty="0" smtClean="0">
                <a:effectLst>
                  <a:outerShdw blurRad="50800" dist="50800" dir="5400000" algn="ctr" rotWithShape="0">
                    <a:schemeClr val="bg1"/>
                  </a:outerShdw>
                </a:effectLst>
                <a:latin typeface="Garamond" pitchFamily="18" charset="0"/>
              </a:rPr>
              <a:t>Number 6: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Halacha </a:t>
            </a:r>
            <a:r>
              <a:rPr lang="en-US" b="1" dirty="0">
                <a:effectLst>
                  <a:outerShdw blurRad="50800" dist="50800" dir="5400000" algn="ctr" rotWithShape="0">
                    <a:schemeClr val="bg1"/>
                  </a:outerShdw>
                </a:effectLst>
                <a:latin typeface="Garamond" pitchFamily="18" charset="0"/>
              </a:rPr>
              <a:t>is not from Yahweh, but it has become a religion.</a:t>
            </a:r>
          </a:p>
        </p:txBody>
      </p:sp>
      <p:sp>
        <p:nvSpPr>
          <p:cNvPr id="3" name="Subtitle 2"/>
          <p:cNvSpPr>
            <a:spLocks noGrp="1"/>
          </p:cNvSpPr>
          <p:nvPr>
            <p:ph type="subTitle" idx="1"/>
          </p:nvPr>
        </p:nvSpPr>
        <p:spPr>
          <a:xfrm>
            <a:off x="304800" y="4953000"/>
            <a:ext cx="8534400" cy="1752600"/>
          </a:xfrm>
        </p:spPr>
        <p:txBody>
          <a:bodyPr/>
          <a:lstStyle/>
          <a:p>
            <a:r>
              <a:rPr lang="en-US" dirty="0" smtClean="0">
                <a:solidFill>
                  <a:schemeClr val="tx1"/>
                </a:solidFill>
                <a:effectLst>
                  <a:outerShdw blurRad="50800" dist="50800" dir="5400000" algn="ctr" rotWithShape="0">
                    <a:schemeClr val="bg1"/>
                  </a:outerShdw>
                </a:effectLst>
                <a:latin typeface="Garamond" pitchFamily="18" charset="0"/>
              </a:rPr>
              <a:t>Halacha </a:t>
            </a:r>
            <a:r>
              <a:rPr lang="en-US" dirty="0">
                <a:solidFill>
                  <a:schemeClr val="tx1"/>
                </a:solidFill>
                <a:effectLst>
                  <a:outerShdw blurRad="50800" dist="50800" dir="5400000" algn="ctr" rotWithShape="0">
                    <a:schemeClr val="bg1"/>
                  </a:outerShdw>
                </a:effectLst>
                <a:latin typeface="Garamond" pitchFamily="18" charset="0"/>
              </a:rPr>
              <a:t>is not the faith that Abraham had.</a:t>
            </a:r>
          </a:p>
        </p:txBody>
      </p:sp>
      <p:pic>
        <p:nvPicPr>
          <p:cNvPr id="4" name="Picture 3" descr="7--SnyderTalk logo 300.png"/>
          <p:cNvPicPr>
            <a:picLocks noChangeAspect="1"/>
          </p:cNvPicPr>
          <p:nvPr/>
        </p:nvPicPr>
        <p:blipFill>
          <a:blip r:embed="rId2" cstate="print"/>
          <a:stretch>
            <a:fillRect/>
          </a:stretch>
        </p:blipFill>
        <p:spPr>
          <a:xfrm>
            <a:off x="228601" y="228601"/>
            <a:ext cx="2819400" cy="129892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6175"/>
            <a:ext cx="7772400" cy="1470025"/>
          </a:xfrm>
        </p:spPr>
        <p:txBody>
          <a:bodyPr>
            <a:normAutofit fontScale="90000"/>
          </a:bodyPr>
          <a:lstStyle/>
          <a:p>
            <a:r>
              <a:rPr lang="en-US" b="1" dirty="0" smtClean="0">
                <a:effectLst>
                  <a:outerShdw blurRad="50800" dist="50800" dir="5400000" algn="ctr" rotWithShape="0">
                    <a:schemeClr val="bg1"/>
                  </a:outerShdw>
                </a:effectLst>
                <a:latin typeface="Garamond" pitchFamily="18" charset="0"/>
              </a:rPr>
              <a:t>Number 7: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Jewish </a:t>
            </a:r>
            <a:r>
              <a:rPr lang="en-US" b="1" dirty="0">
                <a:effectLst>
                  <a:outerShdw blurRad="50800" dist="50800" dir="5400000" algn="ctr" rotWithShape="0">
                    <a:schemeClr val="bg1"/>
                  </a:outerShdw>
                </a:effectLst>
                <a:latin typeface="Garamond" pitchFamily="18" charset="0"/>
              </a:rPr>
              <a:t>people don’t need to convert to Christianity to be saved.</a:t>
            </a:r>
          </a:p>
        </p:txBody>
      </p:sp>
      <p:sp>
        <p:nvSpPr>
          <p:cNvPr id="3" name="Subtitle 2"/>
          <p:cNvSpPr>
            <a:spLocks noGrp="1"/>
          </p:cNvSpPr>
          <p:nvPr>
            <p:ph type="subTitle" idx="1"/>
          </p:nvPr>
        </p:nvSpPr>
        <p:spPr>
          <a:xfrm>
            <a:off x="228600" y="4495800"/>
            <a:ext cx="8686800" cy="1752600"/>
          </a:xfrm>
        </p:spPr>
        <p:txBody>
          <a:bodyPr>
            <a:noAutofit/>
          </a:bodyPr>
          <a:lstStyle/>
          <a:p>
            <a:r>
              <a:rPr lang="en-US" dirty="0">
                <a:solidFill>
                  <a:schemeClr val="tx1"/>
                </a:solidFill>
                <a:effectLst>
                  <a:outerShdw blurRad="50800" dist="50800" dir="5400000" algn="ctr" rotWithShape="0">
                    <a:schemeClr val="bg1"/>
                  </a:outerShdw>
                </a:effectLst>
                <a:latin typeface="Garamond" pitchFamily="18" charset="0"/>
              </a:rPr>
              <a:t>All they need to do and all that any of us need to do is have faith in Yahweh and be obedient to Him just like Abraham did.</a:t>
            </a:r>
          </a:p>
        </p:txBody>
      </p:sp>
      <p:pic>
        <p:nvPicPr>
          <p:cNvPr id="4" name="Picture 3" descr="7--SnyderTalk logo 300.png"/>
          <p:cNvPicPr>
            <a:picLocks noChangeAspect="1"/>
          </p:cNvPicPr>
          <p:nvPr/>
        </p:nvPicPr>
        <p:blipFill>
          <a:blip r:embed="rId2" cstate="print"/>
          <a:stretch>
            <a:fillRect/>
          </a:stretch>
        </p:blipFill>
        <p:spPr>
          <a:xfrm>
            <a:off x="228601" y="228601"/>
            <a:ext cx="2971800" cy="136913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p>
            <a:r>
              <a:rPr lang="en-US" b="1" dirty="0" smtClean="0">
                <a:effectLst>
                  <a:outerShdw blurRad="50800" dist="50800" dir="5400000" algn="ctr" rotWithShape="0">
                    <a:schemeClr val="bg1"/>
                  </a:outerShdw>
                </a:effectLst>
                <a:latin typeface="Garamond" pitchFamily="18" charset="0"/>
              </a:rPr>
              <a:t>Number 8: </a:t>
            </a:r>
            <a:r>
              <a:rPr lang="en-US" b="1" dirty="0" smtClean="0">
                <a:effectLst>
                  <a:outerShdw blurRad="50800" dist="50800" dir="5400000" algn="ctr" rotWithShape="0">
                    <a:schemeClr val="bg1"/>
                  </a:outerShdw>
                </a:effectLst>
                <a:latin typeface="Garamond" pitchFamily="18" charset="0"/>
              </a:rPr>
              <a:t/>
            </a:r>
            <a:br>
              <a:rPr lang="en-US" b="1" dirty="0" smtClean="0">
                <a:effectLst>
                  <a:outerShdw blurRad="50800" dist="50800" dir="5400000" algn="ctr" rotWithShape="0">
                    <a:schemeClr val="bg1"/>
                  </a:outerShdw>
                </a:effectLst>
                <a:latin typeface="Garamond" pitchFamily="18" charset="0"/>
              </a:rPr>
            </a:br>
            <a:r>
              <a:rPr lang="en-US" b="1" dirty="0" smtClean="0">
                <a:effectLst>
                  <a:outerShdw blurRad="50800" dist="50800" dir="5400000" algn="ctr" rotWithShape="0">
                    <a:schemeClr val="bg1"/>
                  </a:outerShdw>
                </a:effectLst>
                <a:latin typeface="Garamond" pitchFamily="18" charset="0"/>
              </a:rPr>
              <a:t>Grace </a:t>
            </a:r>
            <a:r>
              <a:rPr lang="en-US" b="1" dirty="0">
                <a:effectLst>
                  <a:outerShdw blurRad="50800" dist="50800" dir="5400000" algn="ctr" rotWithShape="0">
                    <a:schemeClr val="bg1"/>
                  </a:outerShdw>
                </a:effectLst>
                <a:latin typeface="Garamond" pitchFamily="18" charset="0"/>
              </a:rPr>
              <a:t>does not nullify Yahweh’s Law.</a:t>
            </a:r>
          </a:p>
        </p:txBody>
      </p:sp>
      <p:sp>
        <p:nvSpPr>
          <p:cNvPr id="3" name="Subtitle 2"/>
          <p:cNvSpPr>
            <a:spLocks noGrp="1"/>
          </p:cNvSpPr>
          <p:nvPr>
            <p:ph type="subTitle" idx="1"/>
          </p:nvPr>
        </p:nvSpPr>
        <p:spPr>
          <a:xfrm>
            <a:off x="228600" y="4038600"/>
            <a:ext cx="8686800" cy="2209800"/>
          </a:xfrm>
        </p:spPr>
        <p:txBody>
          <a:bodyPr>
            <a:noAutofit/>
          </a:bodyPr>
          <a:lstStyle/>
          <a:p>
            <a:r>
              <a:rPr lang="en-US" dirty="0" smtClean="0">
                <a:solidFill>
                  <a:schemeClr val="tx1"/>
                </a:solidFill>
                <a:effectLst>
                  <a:outerShdw blurRad="50800" dist="50800" dir="5400000" algn="ctr" rotWithShape="0">
                    <a:schemeClr val="bg1"/>
                  </a:outerShdw>
                </a:effectLst>
                <a:latin typeface="Garamond" pitchFamily="18" charset="0"/>
              </a:rPr>
              <a:t>Grace </a:t>
            </a:r>
            <a:r>
              <a:rPr lang="en-US" dirty="0">
                <a:solidFill>
                  <a:schemeClr val="tx1"/>
                </a:solidFill>
                <a:effectLst>
                  <a:outerShdw blurRad="50800" dist="50800" dir="5400000" algn="ctr" rotWithShape="0">
                    <a:schemeClr val="bg1"/>
                  </a:outerShdw>
                </a:effectLst>
                <a:latin typeface="Garamond" pitchFamily="18" charset="0"/>
              </a:rPr>
              <a:t>does not mean </a:t>
            </a:r>
            <a:r>
              <a:rPr lang="en-US" dirty="0" smtClean="0">
                <a:solidFill>
                  <a:schemeClr val="tx1"/>
                </a:solidFill>
                <a:effectLst>
                  <a:outerShdw blurRad="50800" dist="50800" dir="5400000" algn="ctr" rotWithShape="0">
                    <a:schemeClr val="bg1"/>
                  </a:outerShdw>
                </a:effectLst>
                <a:latin typeface="Garamond" pitchFamily="18" charset="0"/>
              </a:rPr>
              <a:t>we </a:t>
            </a:r>
            <a:r>
              <a:rPr lang="en-US" dirty="0">
                <a:solidFill>
                  <a:schemeClr val="tx1"/>
                </a:solidFill>
                <a:effectLst>
                  <a:outerShdw blurRad="50800" dist="50800" dir="5400000" algn="ctr" rotWithShape="0">
                    <a:schemeClr val="bg1"/>
                  </a:outerShdw>
                </a:effectLst>
                <a:latin typeface="Garamond" pitchFamily="18" charset="0"/>
              </a:rPr>
              <a:t>are free to do anything we want with impunity.  As Paul said, “For all who are being led by the Spirit of Elohim, these are sons of Elohim</a:t>
            </a:r>
            <a:r>
              <a:rPr lang="en-US" dirty="0" smtClean="0">
                <a:solidFill>
                  <a:schemeClr val="tx1"/>
                </a:solidFill>
                <a:effectLst>
                  <a:outerShdw blurRad="50800" dist="50800" dir="5400000" algn="ctr" rotWithShape="0">
                    <a:schemeClr val="bg1"/>
                  </a:outerShdw>
                </a:effectLst>
                <a:latin typeface="Garamond" pitchFamily="18" charset="0"/>
              </a:rPr>
              <a:t>.” </a:t>
            </a:r>
            <a:r>
              <a:rPr lang="en-US" sz="2400" dirty="0" smtClean="0">
                <a:solidFill>
                  <a:schemeClr val="tx1"/>
                </a:solidFill>
                <a:effectLst>
                  <a:outerShdw blurRad="50800" dist="50800" dir="5400000" algn="ctr" rotWithShape="0">
                    <a:schemeClr val="bg1"/>
                  </a:outerShdw>
                </a:effectLst>
                <a:latin typeface="Garamond" pitchFamily="18" charset="0"/>
              </a:rPr>
              <a:t>(Romans 8: 14)</a:t>
            </a:r>
            <a:endParaRPr lang="en-US" dirty="0">
              <a:solidFill>
                <a:schemeClr val="tx1"/>
              </a:solidFill>
              <a:effectLst>
                <a:outerShdw blurRad="50800" dist="50800" dir="5400000" algn="ctr" rotWithShape="0">
                  <a:schemeClr val="bg1"/>
                </a:outerShdw>
              </a:effectLst>
              <a:latin typeface="Garamond" pitchFamily="18" charset="0"/>
            </a:endParaRPr>
          </a:p>
        </p:txBody>
      </p:sp>
      <p:pic>
        <p:nvPicPr>
          <p:cNvPr id="4" name="Picture 3" descr="7--SnyderTalk logo 300.png"/>
          <p:cNvPicPr>
            <a:picLocks noChangeAspect="1"/>
          </p:cNvPicPr>
          <p:nvPr/>
        </p:nvPicPr>
        <p:blipFill>
          <a:blip r:embed="rId2" cstate="print"/>
          <a:stretch>
            <a:fillRect/>
          </a:stretch>
        </p:blipFill>
        <p:spPr>
          <a:xfrm>
            <a:off x="228601" y="228601"/>
            <a:ext cx="3124200" cy="143934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TotalTime>
  <Words>215</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Conclusions</vt:lpstr>
      <vt:lpstr>Number 1:  Y’shua is the Messiah.</vt:lpstr>
      <vt:lpstr>Number 2:  The Messiah is Yahweh.</vt:lpstr>
      <vt:lpstr>Number 3:  True Christianity isn’t a religion.</vt:lpstr>
      <vt:lpstr>Number 4:  With the likely exception of Revelation, the New Testament isn’t Scripture.</vt:lpstr>
      <vt:lpstr>Number 5:  Yahweh’s Law is still in effect.</vt:lpstr>
      <vt:lpstr>Number 6:  Halacha is not from Yahweh, but it has become a religion.</vt:lpstr>
      <vt:lpstr>Number 7:  Jewish people don’t need to convert to Christianity to be saved.</vt:lpstr>
      <vt:lpstr>Number 8:  Grace does not nullify Yahweh’s Law.</vt:lpstr>
      <vt:lpstr>Number 9:  Yahweh’s people go where His Spirit leads them.</vt:lpstr>
      <vt:lpstr>The things you don’t know don’t hurt you as much as the things you think you know that just aren’t 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dc:title>
  <dc:creator>Neil</dc:creator>
  <cp:lastModifiedBy>Neil</cp:lastModifiedBy>
  <cp:revision>30</cp:revision>
  <dcterms:created xsi:type="dcterms:W3CDTF">2017-07-09T07:34:21Z</dcterms:created>
  <dcterms:modified xsi:type="dcterms:W3CDTF">2017-07-10T11:06:32Z</dcterms:modified>
</cp:coreProperties>
</file>